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6" d="100"/>
          <a:sy n="86" d="100"/>
        </p:scale>
        <p:origin x="14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77177B-3AFC-4736-9E26-4D2095D42BF4}" type="datetimeFigureOut">
              <a:rPr lang="en-ZA" smtClean="0"/>
              <a:t>2016/05/10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1731615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77177B-3AFC-4736-9E26-4D2095D42BF4}" type="datetimeFigureOut">
              <a:rPr lang="en-ZA" smtClean="0"/>
              <a:t>2016/05/10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355414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77177B-3AFC-4736-9E26-4D2095D42BF4}" type="datetimeFigureOut">
              <a:rPr lang="en-ZA" smtClean="0"/>
              <a:t>2016/05/10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384777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77177B-3AFC-4736-9E26-4D2095D42BF4}" type="datetimeFigureOut">
              <a:rPr lang="en-ZA" smtClean="0"/>
              <a:t>2016/05/10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4723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77177B-3AFC-4736-9E26-4D2095D42BF4}" type="datetimeFigureOut">
              <a:rPr lang="en-ZA" smtClean="0"/>
              <a:t>2016/05/10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383237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77177B-3AFC-4736-9E26-4D2095D42BF4}" type="datetimeFigureOut">
              <a:rPr lang="en-ZA" smtClean="0"/>
              <a:t>2016/05/10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1698357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77177B-3AFC-4736-9E26-4D2095D42BF4}" type="datetimeFigureOut">
              <a:rPr lang="en-ZA" smtClean="0"/>
              <a:t>2016/05/10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200070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77177B-3AFC-4736-9E26-4D2095D42BF4}" type="datetimeFigureOut">
              <a:rPr lang="en-ZA" smtClean="0"/>
              <a:t>2016/05/10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213339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7177B-3AFC-4736-9E26-4D2095D42BF4}" type="datetimeFigureOut">
              <a:rPr lang="en-ZA" smtClean="0"/>
              <a:t>2016/05/10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4163067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77177B-3AFC-4736-9E26-4D2095D42BF4}" type="datetimeFigureOut">
              <a:rPr lang="en-ZA" smtClean="0"/>
              <a:t>2016/05/10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1717387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77177B-3AFC-4736-9E26-4D2095D42BF4}" type="datetimeFigureOut">
              <a:rPr lang="en-ZA" smtClean="0"/>
              <a:t>2016/05/10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8CAF962-36EC-4CAD-871D-565C3FA509F1}" type="slidenum">
              <a:rPr lang="en-ZA" smtClean="0"/>
              <a:t>‹#›</a:t>
            </a:fld>
            <a:endParaRPr lang="en-ZA"/>
          </a:p>
        </p:txBody>
      </p:sp>
    </p:spTree>
    <p:extLst>
      <p:ext uri="{BB962C8B-B14F-4D97-AF65-F5344CB8AC3E}">
        <p14:creationId xmlns:p14="http://schemas.microsoft.com/office/powerpoint/2010/main" val="97424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7177B-3AFC-4736-9E26-4D2095D42BF4}" type="datetimeFigureOut">
              <a:rPr lang="en-ZA" smtClean="0"/>
              <a:t>2016/05/10</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AF962-36EC-4CAD-871D-565C3FA509F1}" type="slidenum">
              <a:rPr lang="en-ZA" smtClean="0"/>
              <a:t>‹#›</a:t>
            </a:fld>
            <a:endParaRPr lang="en-ZA"/>
          </a:p>
        </p:txBody>
      </p:sp>
    </p:spTree>
    <p:extLst>
      <p:ext uri="{BB962C8B-B14F-4D97-AF65-F5344CB8AC3E}">
        <p14:creationId xmlns:p14="http://schemas.microsoft.com/office/powerpoint/2010/main" val="1482409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extBox 1"/>
          <p:cNvSpPr txBox="1"/>
          <p:nvPr/>
        </p:nvSpPr>
        <p:spPr>
          <a:xfrm>
            <a:off x="289235" y="2720901"/>
            <a:ext cx="8520236" cy="4154984"/>
          </a:xfrm>
          <a:prstGeom prst="rect">
            <a:avLst/>
          </a:prstGeom>
          <a:noFill/>
        </p:spPr>
        <p:txBody>
          <a:bodyPr wrap="square" rtlCol="0">
            <a:spAutoFit/>
          </a:bodyPr>
          <a:lstStyle/>
          <a:p>
            <a:r>
              <a:rPr lang="en-ZA" sz="3600" b="1" dirty="0">
                <a:solidFill>
                  <a:srgbClr val="FF0000"/>
                </a:solidFill>
                <a:effectLst>
                  <a:outerShdw blurRad="38100" dist="38100" dir="2700000" algn="tl">
                    <a:srgbClr val="000000">
                      <a:alpha val="43137"/>
                    </a:srgbClr>
                  </a:outerShdw>
                </a:effectLst>
                <a:latin typeface="Arial Black" panose="020B0A04020102020204" pitchFamily="34" charset="0"/>
              </a:rPr>
              <a:t>Advance Quarterly Prayer Points</a:t>
            </a:r>
          </a:p>
          <a:p>
            <a:pPr algn="ctr">
              <a:lnSpc>
                <a:spcPct val="150000"/>
              </a:lnSpc>
            </a:pPr>
            <a:r>
              <a:rPr lang="en-ZA" sz="2800" b="1" dirty="0"/>
              <a:t>Thank you so much for being willing to partner with us in praying regularly for items affecting those within the Advance movement. Please feel free to circulate these prayer points to your leaders, church community and prayer groups. </a:t>
            </a:r>
          </a:p>
          <a:p>
            <a:endParaRPr lang="en-ZA"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235" y="376004"/>
            <a:ext cx="8520236" cy="19880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p:cNvSpPr txBox="1"/>
          <p:nvPr/>
        </p:nvSpPr>
        <p:spPr>
          <a:xfrm>
            <a:off x="747132" y="2351569"/>
            <a:ext cx="7649736" cy="369332"/>
          </a:xfrm>
          <a:prstGeom prst="rect">
            <a:avLst/>
          </a:prstGeom>
          <a:noFill/>
        </p:spPr>
        <p:txBody>
          <a:bodyPr wrap="square" rtlCol="0">
            <a:spAutoFit/>
          </a:bodyPr>
          <a:lstStyle/>
          <a:p>
            <a:r>
              <a:rPr lang="en-ZA" dirty="0">
                <a:latin typeface="Arial Black" panose="020B0A04020102020204" pitchFamily="34" charset="0"/>
              </a:rPr>
              <a:t>http://www.advancemovement.com/planting/planting-news</a:t>
            </a:r>
            <a:r>
              <a:rPr lang="en-ZA" dirty="0"/>
              <a:t>/</a:t>
            </a:r>
          </a:p>
        </p:txBody>
      </p:sp>
    </p:spTree>
    <p:extLst>
      <p:ext uri="{BB962C8B-B14F-4D97-AF65-F5344CB8AC3E}">
        <p14:creationId xmlns:p14="http://schemas.microsoft.com/office/powerpoint/2010/main" val="196969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p:cNvSpPr txBox="1"/>
          <p:nvPr/>
        </p:nvSpPr>
        <p:spPr>
          <a:xfrm>
            <a:off x="5687122" y="1657920"/>
            <a:ext cx="3311911" cy="2308324"/>
          </a:xfrm>
          <a:prstGeom prst="rect">
            <a:avLst/>
          </a:prstGeom>
          <a:noFill/>
        </p:spPr>
        <p:txBody>
          <a:bodyPr wrap="square" rtlCol="0">
            <a:spAutoFit/>
          </a:bodyPr>
          <a:lstStyle/>
          <a:p>
            <a:r>
              <a:rPr lang="en-ZA" b="1" i="1" dirty="0"/>
              <a:t>Dan </a:t>
            </a:r>
            <a:r>
              <a:rPr lang="en-ZA" b="1" i="1" dirty="0" err="1"/>
              <a:t>Romer</a:t>
            </a:r>
            <a:r>
              <a:rPr lang="en-ZA" b="1" i="1" dirty="0"/>
              <a:t> and his family are planting in Bath, UK and have felt called to start a movement of creative gospel communities on mission. Their church is based on 3 core values: gospel message, gospel mission and gospel community.</a:t>
            </a:r>
          </a:p>
        </p:txBody>
      </p:sp>
      <p:sp>
        <p:nvSpPr>
          <p:cNvPr id="6" name="TextBox 5"/>
          <p:cNvSpPr txBox="1"/>
          <p:nvPr/>
        </p:nvSpPr>
        <p:spPr>
          <a:xfrm>
            <a:off x="529683" y="5006898"/>
            <a:ext cx="8084633" cy="1846659"/>
          </a:xfrm>
          <a:prstGeom prst="rect">
            <a:avLst/>
          </a:prstGeom>
          <a:noFill/>
        </p:spPr>
        <p:txBody>
          <a:bodyPr wrap="square" rtlCol="0">
            <a:spAutoFit/>
          </a:bodyPr>
          <a:lstStyle/>
          <a:p>
            <a:r>
              <a:rPr lang="en-ZA" sz="2400" b="1" u="sng" dirty="0"/>
              <a:t>Please join them in praying for:</a:t>
            </a:r>
            <a:endParaRPr lang="en-ZA" sz="2400" u="sng" dirty="0"/>
          </a:p>
          <a:p>
            <a:r>
              <a:rPr lang="en-ZA" b="1" dirty="0"/>
              <a:t>1. Restoration of the gospel message among churches, communities and culture.</a:t>
            </a:r>
            <a:br>
              <a:rPr lang="en-ZA" b="1" dirty="0"/>
            </a:br>
            <a:r>
              <a:rPr lang="en-ZA" b="1" dirty="0"/>
              <a:t>2. A great missional movement of gospel communities.</a:t>
            </a:r>
            <a:br>
              <a:rPr lang="en-ZA" b="1" dirty="0"/>
            </a:br>
            <a:r>
              <a:rPr lang="en-ZA" b="1" dirty="0"/>
              <a:t>3. Lots of healthy multiplying gospel communities with new birth, gospel-centred life, and healthy leaders.</a:t>
            </a:r>
          </a:p>
          <a:p>
            <a:endParaRPr lang="en-ZA"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998" y="1442457"/>
            <a:ext cx="5219900" cy="2739250"/>
          </a:xfrm>
          <a:prstGeom prst="round2DiagRect">
            <a:avLst>
              <a:gd name="adj1" fmla="val 16667"/>
              <a:gd name="adj2" fmla="val 0"/>
            </a:avLst>
          </a:prstGeom>
          <a:ln w="88900" cap="sq">
            <a:solidFill>
              <a:schemeClr val="accent1">
                <a:lumMod val="50000"/>
              </a:schemeClr>
            </a:solidFill>
            <a:miter lim="800000"/>
          </a:ln>
          <a:effectLst>
            <a:outerShdw blurRad="254000" algn="tl" rotWithShape="0">
              <a:srgbClr val="000000">
                <a:alpha val="43000"/>
              </a:srgbClr>
            </a:outerShdw>
          </a:effectLst>
        </p:spPr>
      </p:pic>
      <p:sp>
        <p:nvSpPr>
          <p:cNvPr id="8" name="TextBox 7"/>
          <p:cNvSpPr txBox="1"/>
          <p:nvPr/>
        </p:nvSpPr>
        <p:spPr>
          <a:xfrm>
            <a:off x="128239" y="131958"/>
            <a:ext cx="8870794" cy="830997"/>
          </a:xfrm>
          <a:prstGeom prst="rect">
            <a:avLst/>
          </a:prstGeom>
          <a:solidFill>
            <a:schemeClr val="bg1">
              <a:lumMod val="7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ZA" sz="4800" dirty="0">
                <a:solidFill>
                  <a:schemeClr val="accent1">
                    <a:lumMod val="50000"/>
                  </a:schemeClr>
                </a:solidFill>
                <a:effectLst>
                  <a:outerShdw blurRad="50800" dist="38100" dir="10800000" algn="r" rotWithShape="0">
                    <a:prstClr val="black">
                      <a:alpha val="40000"/>
                    </a:prstClr>
                  </a:outerShdw>
                </a:effectLst>
                <a:latin typeface="Arial Black" panose="020B0A04020102020204" pitchFamily="34" charset="0"/>
              </a:rPr>
              <a:t>EUROPE:</a:t>
            </a:r>
          </a:p>
        </p:txBody>
      </p:sp>
    </p:spTree>
    <p:extLst>
      <p:ext uri="{BB962C8B-B14F-4D97-AF65-F5344CB8AC3E}">
        <p14:creationId xmlns:p14="http://schemas.microsoft.com/office/powerpoint/2010/main" val="174597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4667483" y="1019780"/>
            <a:ext cx="4476517" cy="2862322"/>
          </a:xfrm>
          <a:prstGeom prst="rect">
            <a:avLst/>
          </a:prstGeom>
          <a:noFill/>
        </p:spPr>
        <p:txBody>
          <a:bodyPr wrap="square" rtlCol="0">
            <a:spAutoFit/>
          </a:bodyPr>
          <a:lstStyle/>
          <a:p>
            <a:r>
              <a:rPr lang="en-ZA" b="1" i="1" dirty="0"/>
              <a:t>Nik and Claire Ball lead Christ Central church based in Redhill town centre, London.  As a church they have felt called to be a place of hospitality and have made great connections with the community through their artisanal coffee shop, hosting drop in centres and a clinic in their building. This allows the community opportunity to connect with church in an accessible and non-threatening way. </a:t>
            </a:r>
          </a:p>
        </p:txBody>
      </p:sp>
      <p:sp>
        <p:nvSpPr>
          <p:cNvPr id="3" name="TextBox 2"/>
          <p:cNvSpPr txBox="1"/>
          <p:nvPr/>
        </p:nvSpPr>
        <p:spPr>
          <a:xfrm>
            <a:off x="116391" y="4689738"/>
            <a:ext cx="8932126" cy="2123658"/>
          </a:xfrm>
          <a:prstGeom prst="rect">
            <a:avLst/>
          </a:prstGeom>
          <a:noFill/>
        </p:spPr>
        <p:txBody>
          <a:bodyPr wrap="square" rtlCol="0">
            <a:spAutoFit/>
          </a:bodyPr>
          <a:lstStyle/>
          <a:p>
            <a:r>
              <a:rPr lang="en-ZA" sz="2400" b="1" u="sng" dirty="0"/>
              <a:t>Please join them in praying for:</a:t>
            </a:r>
            <a:br>
              <a:rPr lang="en-ZA" b="1" u="sng" dirty="0"/>
            </a:br>
            <a:r>
              <a:rPr lang="en-ZA" b="1" dirty="0"/>
              <a:t>1. The church as they serve at events in the community. Please pray that people are connected to church through their outreach at these events</a:t>
            </a:r>
          </a:p>
          <a:p>
            <a:r>
              <a:rPr lang="en-ZA" b="1" dirty="0"/>
              <a:t> 2. That new members will be established into community, and for God to ignite them as a church to 'go again'.</a:t>
            </a:r>
            <a:br>
              <a:rPr lang="en-ZA" b="1" dirty="0"/>
            </a:br>
            <a:r>
              <a:rPr lang="en-ZA" b="1" dirty="0"/>
              <a:t> 3. New believers, especially those with mental and health issues, to be gathered to the church through the evangelistic events that the church has invested in over the years.</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605" r="6735"/>
          <a:stretch/>
        </p:blipFill>
        <p:spPr>
          <a:xfrm>
            <a:off x="434898" y="1019780"/>
            <a:ext cx="4037825" cy="3217683"/>
          </a:xfrm>
          <a:prstGeom prst="round2DiagRect">
            <a:avLst>
              <a:gd name="adj1" fmla="val 16667"/>
              <a:gd name="adj2" fmla="val 0"/>
            </a:avLst>
          </a:prstGeom>
          <a:ln w="88900" cap="sq">
            <a:solidFill>
              <a:schemeClr val="accent1">
                <a:lumMod val="50000"/>
              </a:schemeClr>
            </a:solidFill>
            <a:miter lim="800000"/>
          </a:ln>
          <a:effectLst>
            <a:outerShdw blurRad="254000" algn="tl" rotWithShape="0">
              <a:srgbClr val="000000">
                <a:alpha val="43000"/>
              </a:srgbClr>
            </a:outerShdw>
          </a:effectLst>
        </p:spPr>
      </p:pic>
      <p:sp>
        <p:nvSpPr>
          <p:cNvPr id="5" name="TextBox 4"/>
          <p:cNvSpPr txBox="1"/>
          <p:nvPr/>
        </p:nvSpPr>
        <p:spPr>
          <a:xfrm>
            <a:off x="116391" y="150377"/>
            <a:ext cx="7081024" cy="584775"/>
          </a:xfrm>
          <a:prstGeom prst="rect">
            <a:avLst/>
          </a:prstGeom>
          <a:noFill/>
        </p:spPr>
        <p:txBody>
          <a:bodyPr wrap="square" rtlCol="0">
            <a:spAutoFit/>
          </a:bodyPr>
          <a:lstStyle/>
          <a:p>
            <a:r>
              <a:rPr lang="en-ZA" sz="3200" dirty="0">
                <a:solidFill>
                  <a:schemeClr val="accent1">
                    <a:lumMod val="50000"/>
                  </a:schemeClr>
                </a:solidFill>
                <a:effectLst>
                  <a:outerShdw blurRad="50800" dist="38100" dir="5400000" algn="t" rotWithShape="0">
                    <a:prstClr val="black">
                      <a:alpha val="40000"/>
                    </a:prstClr>
                  </a:outerShdw>
                </a:effectLst>
                <a:latin typeface="Arial Black" panose="020B0A04020102020204" pitchFamily="34" charset="0"/>
              </a:rPr>
              <a:t>London</a:t>
            </a:r>
          </a:p>
        </p:txBody>
      </p:sp>
    </p:spTree>
    <p:extLst>
      <p:ext uri="{BB962C8B-B14F-4D97-AF65-F5344CB8AC3E}">
        <p14:creationId xmlns:p14="http://schemas.microsoft.com/office/powerpoint/2010/main" val="82544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4393578" y="1150338"/>
            <a:ext cx="4661209" cy="2585323"/>
          </a:xfrm>
          <a:prstGeom prst="rect">
            <a:avLst/>
          </a:prstGeom>
          <a:noFill/>
        </p:spPr>
        <p:txBody>
          <a:bodyPr wrap="square" rtlCol="0">
            <a:spAutoFit/>
          </a:bodyPr>
          <a:lstStyle/>
          <a:p>
            <a:r>
              <a:rPr lang="en-ZA" b="1" i="1" dirty="0"/>
              <a:t>City Gates Church is led by Vic and Tanya Stander, and exists to help people find and follow Jesus. They meet in a town called Ajax, just east of the city of Toronto – one of the most cosmopolitan cities in the world. The church has been in existence for 21 years, and has seen it’s share of changes in terms of location, theology, name, partnerships and leadership</a:t>
            </a:r>
            <a:r>
              <a:rPr lang="en-ZA" i="1" dirty="0"/>
              <a:t>.</a:t>
            </a:r>
          </a:p>
        </p:txBody>
      </p:sp>
      <p:sp>
        <p:nvSpPr>
          <p:cNvPr id="3" name="TextBox 2"/>
          <p:cNvSpPr txBox="1"/>
          <p:nvPr/>
        </p:nvSpPr>
        <p:spPr>
          <a:xfrm>
            <a:off x="100362" y="3718679"/>
            <a:ext cx="8932126" cy="3231654"/>
          </a:xfrm>
          <a:prstGeom prst="rect">
            <a:avLst/>
          </a:prstGeom>
          <a:noFill/>
        </p:spPr>
        <p:txBody>
          <a:bodyPr wrap="square" rtlCol="0">
            <a:spAutoFit/>
          </a:bodyPr>
          <a:lstStyle/>
          <a:p>
            <a:r>
              <a:rPr lang="en-ZA" sz="2400" b="1" u="sng" dirty="0"/>
              <a:t>Please join them in praying for:</a:t>
            </a:r>
            <a:br>
              <a:rPr lang="en-ZA" sz="2400" u="sng" dirty="0"/>
            </a:br>
            <a:r>
              <a:rPr lang="en-ZA" b="1" dirty="0"/>
              <a:t>1. The church as it is in transition, and needs God's ongoing wisdom as they continue to re-engineer City Gates for a new season. Please pray for the Stander family who are transitioning into Canadian culture, cultivating relationships within City Gates and the wider community that they are part of.</a:t>
            </a:r>
            <a:br>
              <a:rPr lang="en-ZA" b="1" dirty="0"/>
            </a:br>
            <a:r>
              <a:rPr lang="en-ZA" b="1" dirty="0"/>
              <a:t>2. Fresh converts particularly among the Hindus and Muslims living in the area. Please pray that their manifesto to </a:t>
            </a:r>
            <a:r>
              <a:rPr lang="en-ZA" b="1" i="1" dirty="0"/>
              <a:t>"</a:t>
            </a:r>
            <a:r>
              <a:rPr lang="en-ZA" b="1" dirty="0"/>
              <a:t>help people find &amp; follow Jesus</a:t>
            </a:r>
            <a:r>
              <a:rPr lang="en-ZA" b="1" i="1" dirty="0"/>
              <a:t>”</a:t>
            </a:r>
            <a:r>
              <a:rPr lang="en-ZA" b="1" dirty="0"/>
              <a:t> moves from something they </a:t>
            </a:r>
            <a:r>
              <a:rPr lang="en-ZA" b="1" i="1" dirty="0"/>
              <a:t>say</a:t>
            </a:r>
            <a:r>
              <a:rPr lang="en-ZA" b="1" dirty="0"/>
              <a:t> to something they </a:t>
            </a:r>
            <a:r>
              <a:rPr lang="en-ZA" b="1" i="1" dirty="0"/>
              <a:t>see</a:t>
            </a:r>
            <a:r>
              <a:rPr lang="en-ZA" b="1" dirty="0"/>
              <a:t>.</a:t>
            </a:r>
            <a:br>
              <a:rPr lang="en-ZA" b="1" dirty="0"/>
            </a:br>
            <a:r>
              <a:rPr lang="en-ZA" b="1" dirty="0"/>
              <a:t>3. Apathy to be broken and that people are motivated into action because of genuine gospel concern. The idol of comfort is pretty prevalent, often holding people back from accepting the demands of the great commission.</a:t>
            </a:r>
          </a:p>
        </p:txBody>
      </p:sp>
      <p:sp>
        <p:nvSpPr>
          <p:cNvPr id="5" name="TextBox 4"/>
          <p:cNvSpPr txBox="1"/>
          <p:nvPr/>
        </p:nvSpPr>
        <p:spPr>
          <a:xfrm>
            <a:off x="100362" y="144966"/>
            <a:ext cx="8854067" cy="830997"/>
          </a:xfrm>
          <a:prstGeom prst="rect">
            <a:avLst/>
          </a:prstGeom>
          <a:solidFill>
            <a:schemeClr val="bg1">
              <a:lumMod val="7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ZA" sz="4800" dirty="0">
                <a:solidFill>
                  <a:schemeClr val="accent6">
                    <a:lumMod val="50000"/>
                  </a:schemeClr>
                </a:solidFill>
                <a:effectLst>
                  <a:outerShdw blurRad="50800" dist="38100" dir="8100000" algn="tr" rotWithShape="0">
                    <a:prstClr val="black">
                      <a:alpha val="40000"/>
                    </a:prstClr>
                  </a:outerShdw>
                </a:effectLst>
                <a:latin typeface="Arial Black" panose="020B0A04020102020204" pitchFamily="34" charset="0"/>
              </a:rPr>
              <a:t>North America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683" y="1141756"/>
            <a:ext cx="3601845" cy="2565772"/>
          </a:xfrm>
          <a:prstGeom prst="rect">
            <a:avLst/>
          </a:prstGeom>
          <a:solidFill>
            <a:srgbClr val="FFFFFF">
              <a:shade val="85000"/>
            </a:srgbClr>
          </a:solidFill>
          <a:ln w="88900" cap="sq">
            <a:solidFill>
              <a:schemeClr val="accent6">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9785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4125950" y="1070517"/>
            <a:ext cx="4873083" cy="3416320"/>
          </a:xfrm>
          <a:prstGeom prst="rect">
            <a:avLst/>
          </a:prstGeom>
          <a:noFill/>
        </p:spPr>
        <p:txBody>
          <a:bodyPr wrap="square" rtlCol="0">
            <a:spAutoFit/>
          </a:bodyPr>
          <a:lstStyle/>
          <a:p>
            <a:r>
              <a:rPr lang="en-ZA" b="1" i="1" dirty="0" err="1"/>
              <a:t>Citylight</a:t>
            </a:r>
            <a:r>
              <a:rPr lang="en-ZA" b="1" i="1" dirty="0"/>
              <a:t> Benson is a new church plant that launched in September 2015 by JD and Michelle </a:t>
            </a:r>
            <a:r>
              <a:rPr lang="en-ZA" b="1" i="1" dirty="0" err="1"/>
              <a:t>Senkbile</a:t>
            </a:r>
            <a:r>
              <a:rPr lang="en-ZA" b="1" i="1" dirty="0"/>
              <a:t>, and Tyler and Lindsey Zach. Their mission is to multiply disciples who "Love God and Love Benson." Benson is a historic Omaha </a:t>
            </a:r>
            <a:r>
              <a:rPr lang="en-ZA" b="1" i="1" dirty="0" err="1"/>
              <a:t>neighborhood</a:t>
            </a:r>
            <a:r>
              <a:rPr lang="en-ZA" b="1" i="1" dirty="0"/>
              <a:t> that is experiencing a cultural renaissance and is attracting many young musicians and artists. In addition to reaching creatives, the church is actively seeking to serve neighbourhood residents, refugees, high school students, and an elementary school across the street. </a:t>
            </a:r>
          </a:p>
        </p:txBody>
      </p:sp>
      <p:sp>
        <p:nvSpPr>
          <p:cNvPr id="3" name="TextBox 2"/>
          <p:cNvSpPr txBox="1"/>
          <p:nvPr/>
        </p:nvSpPr>
        <p:spPr>
          <a:xfrm>
            <a:off x="89209" y="4985465"/>
            <a:ext cx="8965581" cy="1569660"/>
          </a:xfrm>
          <a:prstGeom prst="rect">
            <a:avLst/>
          </a:prstGeom>
          <a:noFill/>
        </p:spPr>
        <p:txBody>
          <a:bodyPr wrap="square" rtlCol="0">
            <a:spAutoFit/>
          </a:bodyPr>
          <a:lstStyle/>
          <a:p>
            <a:r>
              <a:rPr lang="en-ZA" sz="2400" b="1" u="sng" dirty="0"/>
              <a:t>Please join them in praying for:</a:t>
            </a:r>
            <a:br>
              <a:rPr lang="en-ZA" sz="2400" u="sng" dirty="0"/>
            </a:br>
            <a:r>
              <a:rPr lang="en-ZA" b="1" dirty="0"/>
              <a:t>1. Neighbourhood residents to come to know Jesus and get baptized this year.</a:t>
            </a:r>
            <a:br>
              <a:rPr lang="en-ZA" b="1" dirty="0"/>
            </a:br>
            <a:r>
              <a:rPr lang="en-ZA" b="1" dirty="0"/>
              <a:t>2. Wisdom and direction as they turn their north building into an arts centre for the welfare of Benson. </a:t>
            </a:r>
            <a:br>
              <a:rPr lang="en-ZA" b="1" dirty="0"/>
            </a:br>
            <a:r>
              <a:rPr lang="en-ZA" b="1" dirty="0"/>
              <a:t>3. Love and theological unity among the church staff and ministry leaders.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569" y="885825"/>
            <a:ext cx="3663904" cy="3719629"/>
          </a:xfrm>
          <a:prstGeom prst="rect">
            <a:avLst/>
          </a:prstGeom>
          <a:solidFill>
            <a:srgbClr val="FFFFFF">
              <a:shade val="85000"/>
            </a:srgbClr>
          </a:solidFill>
          <a:ln w="88900" cap="sq">
            <a:solidFill>
              <a:schemeClr val="accent6">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174818" y="132077"/>
            <a:ext cx="6515914" cy="584775"/>
          </a:xfrm>
          <a:prstGeom prst="rect">
            <a:avLst/>
          </a:prstGeom>
          <a:noFill/>
        </p:spPr>
        <p:txBody>
          <a:bodyPr wrap="square" rtlCol="0">
            <a:spAutoFit/>
          </a:bodyPr>
          <a:lstStyle/>
          <a:p>
            <a:r>
              <a:rPr lang="en-ZA" sz="3200" dirty="0">
                <a:solidFill>
                  <a:schemeClr val="accent6">
                    <a:lumMod val="50000"/>
                  </a:schemeClr>
                </a:solidFill>
                <a:effectLst>
                  <a:outerShdw blurRad="50800" dist="38100" dir="8100000" algn="tr" rotWithShape="0">
                    <a:prstClr val="black">
                      <a:alpha val="40000"/>
                    </a:prstClr>
                  </a:outerShdw>
                </a:effectLst>
                <a:latin typeface="Arial Black" panose="020B0A04020102020204" pitchFamily="34" charset="0"/>
              </a:rPr>
              <a:t>Benson</a:t>
            </a:r>
          </a:p>
        </p:txBody>
      </p:sp>
    </p:spTree>
    <p:extLst>
      <p:ext uri="{BB962C8B-B14F-4D97-AF65-F5344CB8AC3E}">
        <p14:creationId xmlns:p14="http://schemas.microsoft.com/office/powerpoint/2010/main" val="207608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2">
                <a:lumMod val="20000"/>
                <a:lumOff val="80000"/>
              </a:schemeClr>
            </a:gs>
            <a:gs pos="83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5497552" y="1295397"/>
            <a:ext cx="3601844" cy="3139321"/>
          </a:xfrm>
          <a:prstGeom prst="rect">
            <a:avLst/>
          </a:prstGeom>
          <a:noFill/>
        </p:spPr>
        <p:txBody>
          <a:bodyPr wrap="square" rtlCol="0">
            <a:spAutoFit/>
          </a:bodyPr>
          <a:lstStyle/>
          <a:p>
            <a:r>
              <a:rPr lang="en-ZA" b="1" i="1" dirty="0"/>
              <a:t>Nairobi is a vibrant and innovative African city, with a tremendous amount of influence on the rest of East Africa. The </a:t>
            </a:r>
            <a:r>
              <a:rPr lang="en-ZA" b="1" i="1" dirty="0" err="1"/>
              <a:t>Malabas</a:t>
            </a:r>
            <a:r>
              <a:rPr lang="en-ZA" b="1" i="1" dirty="0"/>
              <a:t>, </a:t>
            </a:r>
            <a:r>
              <a:rPr lang="en-ZA" b="1" i="1" dirty="0" err="1"/>
              <a:t>Massingham</a:t>
            </a:r>
            <a:r>
              <a:rPr lang="en-ZA" b="1" i="1" dirty="0"/>
              <a:t> and Anderson families have embarked on the adventure of planting and are trusting God for a grace-boasting, gospel-centred church plant that sees lives, and ultimately the city, transformed by Christ</a:t>
            </a:r>
          </a:p>
        </p:txBody>
      </p:sp>
      <p:sp>
        <p:nvSpPr>
          <p:cNvPr id="3" name="TextBox 2"/>
          <p:cNvSpPr txBox="1"/>
          <p:nvPr/>
        </p:nvSpPr>
        <p:spPr>
          <a:xfrm>
            <a:off x="278276" y="4895386"/>
            <a:ext cx="8592014" cy="1846659"/>
          </a:xfrm>
          <a:prstGeom prst="rect">
            <a:avLst/>
          </a:prstGeom>
          <a:noFill/>
        </p:spPr>
        <p:txBody>
          <a:bodyPr wrap="square" rtlCol="0">
            <a:spAutoFit/>
          </a:bodyPr>
          <a:lstStyle/>
          <a:p>
            <a:r>
              <a:rPr lang="en-ZA" sz="2400" b="1" u="sng" dirty="0"/>
              <a:t>Please join them in praying for:</a:t>
            </a:r>
            <a:br>
              <a:rPr lang="en-ZA" sz="2400" u="sng" dirty="0"/>
            </a:br>
            <a:r>
              <a:rPr lang="en-ZA" b="1" dirty="0"/>
              <a:t>1. God to call a vibrant core of Kenyan families to be passionately on mission with them.</a:t>
            </a:r>
            <a:br>
              <a:rPr lang="en-ZA" b="1" dirty="0"/>
            </a:br>
            <a:r>
              <a:rPr lang="en-ZA" b="1" dirty="0"/>
              <a:t>2. Great insight into the hearts of </a:t>
            </a:r>
            <a:r>
              <a:rPr lang="en-ZA" b="1" dirty="0" err="1"/>
              <a:t>Nairobians</a:t>
            </a:r>
            <a:r>
              <a:rPr lang="en-ZA" b="1" dirty="0"/>
              <a:t> - how to present the gospel in a way that is winsome to “not–yet believers” and a blessing to the city.</a:t>
            </a:r>
            <a:br>
              <a:rPr lang="en-ZA" b="1" dirty="0"/>
            </a:br>
            <a:r>
              <a:rPr lang="en-ZA" b="1" dirty="0"/>
              <a:t>3. A deep sense of unity, equipping and empowering for the core families – they want to run their race well as a team</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451" t="4171" r="9505" b="4244"/>
          <a:stretch/>
        </p:blipFill>
        <p:spPr>
          <a:xfrm>
            <a:off x="324052" y="1156257"/>
            <a:ext cx="4983426" cy="3304228"/>
          </a:xfrm>
          <a:prstGeom prst="snip2DiagRect">
            <a:avLst/>
          </a:prstGeom>
          <a:solidFill>
            <a:srgbClr val="FFFFFF">
              <a:shade val="85000"/>
            </a:srgbClr>
          </a:solidFill>
          <a:ln w="88900" cap="sq">
            <a:solidFill>
              <a:schemeClr val="accent2">
                <a:lumMod val="5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190732" y="93861"/>
            <a:ext cx="8802219" cy="830997"/>
          </a:xfrm>
          <a:prstGeom prst="rect">
            <a:avLst/>
          </a:prstGeom>
          <a:solidFill>
            <a:schemeClr val="bg1">
              <a:lumMod val="7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ZA" sz="4800" dirty="0">
                <a:solidFill>
                  <a:schemeClr val="accent2">
                    <a:lumMod val="50000"/>
                  </a:schemeClr>
                </a:solidFill>
                <a:effectLst>
                  <a:outerShdw blurRad="50800" dist="38100" dir="8100000" algn="tr" rotWithShape="0">
                    <a:prstClr val="black">
                      <a:alpha val="40000"/>
                    </a:prstClr>
                  </a:outerShdw>
                </a:effectLst>
                <a:latin typeface="Arial Black" panose="020B0A04020102020204" pitchFamily="34" charset="0"/>
              </a:rPr>
              <a:t>Africa:</a:t>
            </a:r>
          </a:p>
        </p:txBody>
      </p:sp>
    </p:spTree>
    <p:extLst>
      <p:ext uri="{BB962C8B-B14F-4D97-AF65-F5344CB8AC3E}">
        <p14:creationId xmlns:p14="http://schemas.microsoft.com/office/powerpoint/2010/main" val="411894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2">
                <a:lumMod val="20000"/>
                <a:lumOff val="80000"/>
              </a:schemeClr>
            </a:gs>
            <a:gs pos="83000">
              <a:schemeClr val="accent2">
                <a:lumMod val="20000"/>
                <a:lumOff val="80000"/>
              </a:schemeClr>
            </a:gs>
            <a:gs pos="100000">
              <a:schemeClr val="accent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4482789" y="1125105"/>
            <a:ext cx="4538548" cy="3139321"/>
          </a:xfrm>
          <a:prstGeom prst="rect">
            <a:avLst/>
          </a:prstGeom>
          <a:noFill/>
        </p:spPr>
        <p:txBody>
          <a:bodyPr wrap="square" rtlCol="0">
            <a:spAutoFit/>
          </a:bodyPr>
          <a:lstStyle/>
          <a:p>
            <a:r>
              <a:rPr lang="en-ZA" b="1" i="1" dirty="0"/>
              <a:t>Stirling Baptist Church is a vibrant multi-site church with a big heart for East London led by Matt and </a:t>
            </a:r>
            <a:r>
              <a:rPr lang="en-ZA" b="1" i="1" dirty="0" err="1"/>
              <a:t>Anthea</a:t>
            </a:r>
            <a:r>
              <a:rPr lang="en-ZA" b="1" i="1" dirty="0"/>
              <a:t> Francis. Their dream is to build a Christ-centred community where lives are transformed, the City is restored and the nation is inspired. God has opened doors for them as they have engaged in compassion and justice ministries including saving abandoned babies, pre-abortion counselling in State hospitals, building homes, and creating jobs for the unemployed. </a:t>
            </a:r>
          </a:p>
        </p:txBody>
      </p:sp>
      <p:sp>
        <p:nvSpPr>
          <p:cNvPr id="3" name="TextBox 2"/>
          <p:cNvSpPr txBox="1"/>
          <p:nvPr/>
        </p:nvSpPr>
        <p:spPr>
          <a:xfrm>
            <a:off x="167270" y="4694668"/>
            <a:ext cx="8809463" cy="2123658"/>
          </a:xfrm>
          <a:prstGeom prst="rect">
            <a:avLst/>
          </a:prstGeom>
          <a:noFill/>
        </p:spPr>
        <p:txBody>
          <a:bodyPr wrap="square" rtlCol="0">
            <a:spAutoFit/>
          </a:bodyPr>
          <a:lstStyle/>
          <a:p>
            <a:r>
              <a:rPr lang="en-ZA" sz="2400" b="1" u="sng" dirty="0"/>
              <a:t>Please join them in praying for:</a:t>
            </a:r>
            <a:br>
              <a:rPr lang="en-ZA" sz="2400" u="sng" dirty="0"/>
            </a:br>
            <a:r>
              <a:rPr lang="en-ZA" b="1" dirty="0"/>
              <a:t>1. God’s provision in rebuilding their pastoral ministry. Last year the church lost key members of their pastoral team due to a death, retirement and relocation.</a:t>
            </a:r>
            <a:br>
              <a:rPr lang="en-ZA" b="1" dirty="0"/>
            </a:br>
            <a:r>
              <a:rPr lang="en-ZA" b="1" dirty="0"/>
              <a:t>2. Wisdom as they embark on restructuring their Home Building ministry for greater impact.</a:t>
            </a:r>
            <a:br>
              <a:rPr lang="en-ZA" b="1" dirty="0"/>
            </a:br>
            <a:r>
              <a:rPr lang="en-ZA" b="1" dirty="0"/>
              <a:t>3. Salvations - that those exploring faith would come under the conviction of the Spirit and respond to His call.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589" y="834923"/>
            <a:ext cx="4067084" cy="3719687"/>
          </a:xfrm>
          <a:prstGeom prst="snip2DiagRect">
            <a:avLst/>
          </a:prstGeom>
          <a:solidFill>
            <a:srgbClr val="FFFFFF">
              <a:shade val="85000"/>
            </a:srgbClr>
          </a:solidFill>
          <a:ln w="88900" cap="sq">
            <a:solidFill>
              <a:schemeClr val="accent2">
                <a:lumMod val="5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153653" y="133815"/>
            <a:ext cx="4418347" cy="584775"/>
          </a:xfrm>
          <a:prstGeom prst="rect">
            <a:avLst/>
          </a:prstGeom>
          <a:noFill/>
        </p:spPr>
        <p:txBody>
          <a:bodyPr wrap="square" rtlCol="0">
            <a:spAutoFit/>
          </a:bodyPr>
          <a:lstStyle/>
          <a:p>
            <a:r>
              <a:rPr lang="en-ZA" sz="3200" dirty="0">
                <a:solidFill>
                  <a:schemeClr val="accent2">
                    <a:lumMod val="50000"/>
                  </a:schemeClr>
                </a:solidFill>
                <a:effectLst>
                  <a:outerShdw blurRad="50800" dist="38100" dir="8100000" algn="tr" rotWithShape="0">
                    <a:prstClr val="black">
                      <a:alpha val="40000"/>
                    </a:prstClr>
                  </a:outerShdw>
                </a:effectLst>
                <a:latin typeface="Arial Black" panose="020B0A04020102020204" pitchFamily="34" charset="0"/>
              </a:rPr>
              <a:t>East London</a:t>
            </a:r>
          </a:p>
        </p:txBody>
      </p:sp>
    </p:spTree>
    <p:extLst>
      <p:ext uri="{BB962C8B-B14F-4D97-AF65-F5344CB8AC3E}">
        <p14:creationId xmlns:p14="http://schemas.microsoft.com/office/powerpoint/2010/main" val="568596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395</Words>
  <Application>Microsoft Office PowerPoint</Application>
  <PresentationFormat>On-screen Show (4:3)</PresentationFormat>
  <Paragraphs>23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Bernice</dc:creator>
  <cp:lastModifiedBy>Bernice</cp:lastModifiedBy>
  <cp:revision>9</cp:revision>
  <dcterms:created xsi:type="dcterms:W3CDTF">2016-05-09T09:00:16Z</dcterms:created>
  <dcterms:modified xsi:type="dcterms:W3CDTF">2016-05-10T09:06:21Z</dcterms:modified>
</cp:coreProperties>
</file>